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5"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6" autoAdjust="0"/>
    <p:restoredTop sz="94660"/>
  </p:normalViewPr>
  <p:slideViewPr>
    <p:cSldViewPr snapToGrid="0">
      <p:cViewPr varScale="1">
        <p:scale>
          <a:sx n="83" d="100"/>
          <a:sy n="83" d="100"/>
        </p:scale>
        <p:origin x="51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AD96B18-510E-9A44-96E0-0EE4CED1F716}"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CB5F5-FD3C-3947-9229-65A2D9B05287}" type="slidenum">
              <a:rPr lang="en-US" smtClean="0"/>
              <a:t>‹#›</a:t>
            </a:fld>
            <a:endParaRPr lang="en-US"/>
          </a:p>
        </p:txBody>
      </p:sp>
    </p:spTree>
    <p:extLst>
      <p:ext uri="{BB962C8B-B14F-4D97-AF65-F5344CB8AC3E}">
        <p14:creationId xmlns:p14="http://schemas.microsoft.com/office/powerpoint/2010/main" val="303188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CB5F5-FD3C-3947-9229-65A2D9B05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CB5F5-FD3C-3947-9229-65A2D9B05287}" type="slidenum">
              <a:rPr lang="en-US" smtClean="0"/>
              <a:t>3</a:t>
            </a:fld>
            <a:endParaRPr lang="en-US"/>
          </a:p>
        </p:txBody>
      </p:sp>
    </p:spTree>
    <p:extLst>
      <p:ext uri="{BB962C8B-B14F-4D97-AF65-F5344CB8AC3E}">
        <p14:creationId xmlns:p14="http://schemas.microsoft.com/office/powerpoint/2010/main" val="151872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CB5F5-FD3C-3947-9229-65A2D9B05287}" type="slidenum">
              <a:rPr lang="en-US" smtClean="0"/>
              <a:t>4</a:t>
            </a:fld>
            <a:endParaRPr lang="en-US"/>
          </a:p>
        </p:txBody>
      </p:sp>
    </p:spTree>
    <p:extLst>
      <p:ext uri="{BB962C8B-B14F-4D97-AF65-F5344CB8AC3E}">
        <p14:creationId xmlns:p14="http://schemas.microsoft.com/office/powerpoint/2010/main" val="15624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CB5F5-FD3C-3947-9229-65A2D9B05287}" type="slidenum">
              <a:rPr lang="en-US" smtClean="0"/>
              <a:t>5</a:t>
            </a:fld>
            <a:endParaRPr lang="en-US"/>
          </a:p>
        </p:txBody>
      </p:sp>
    </p:spTree>
    <p:extLst>
      <p:ext uri="{BB962C8B-B14F-4D97-AF65-F5344CB8AC3E}">
        <p14:creationId xmlns:p14="http://schemas.microsoft.com/office/powerpoint/2010/main" val="380471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CB5F5-FD3C-3947-9229-65A2D9B05287}" type="slidenum">
              <a:rPr lang="en-US" smtClean="0"/>
              <a:t>6</a:t>
            </a:fld>
            <a:endParaRPr lang="en-US"/>
          </a:p>
        </p:txBody>
      </p:sp>
    </p:spTree>
    <p:extLst>
      <p:ext uri="{BB962C8B-B14F-4D97-AF65-F5344CB8AC3E}">
        <p14:creationId xmlns:p14="http://schemas.microsoft.com/office/powerpoint/2010/main" val="1251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CB5F5-FD3C-3947-9229-65A2D9B05287}" type="slidenum">
              <a:rPr lang="en-US" smtClean="0"/>
              <a:t>7</a:t>
            </a:fld>
            <a:endParaRPr lang="en-US"/>
          </a:p>
        </p:txBody>
      </p:sp>
    </p:spTree>
    <p:extLst>
      <p:ext uri="{BB962C8B-B14F-4D97-AF65-F5344CB8AC3E}">
        <p14:creationId xmlns:p14="http://schemas.microsoft.com/office/powerpoint/2010/main" val="412836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ACB5F5-FD3C-3947-9229-65A2D9B05287}" type="slidenum">
              <a:rPr lang="en-US" smtClean="0"/>
              <a:t>8</a:t>
            </a:fld>
            <a:endParaRPr lang="en-US"/>
          </a:p>
        </p:txBody>
      </p:sp>
    </p:spTree>
    <p:extLst>
      <p:ext uri="{BB962C8B-B14F-4D97-AF65-F5344CB8AC3E}">
        <p14:creationId xmlns:p14="http://schemas.microsoft.com/office/powerpoint/2010/main" val="206941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7441-5845-25FA-580C-8E1AD20D7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20AE0-5729-F7A2-476B-21BB8B2D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4843D-7F31-AF44-19F3-B4FE23FEB636}"/>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5" name="Footer Placeholder 4">
            <a:extLst>
              <a:ext uri="{FF2B5EF4-FFF2-40B4-BE49-F238E27FC236}">
                <a16:creationId xmlns:a16="http://schemas.microsoft.com/office/drawing/2014/main" id="{2146AB6E-C5C0-CF0E-90F4-59FB19E9A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400A5-F489-CED5-80D7-7C77CC6F1368}"/>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6732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7A46-AE08-1FE7-D931-E56BF5A955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B8E0D4-E9AB-EADD-7F69-868094E60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7E98-02E4-26FB-BD0A-4D1F17A29779}"/>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5" name="Footer Placeholder 4">
            <a:extLst>
              <a:ext uri="{FF2B5EF4-FFF2-40B4-BE49-F238E27FC236}">
                <a16:creationId xmlns:a16="http://schemas.microsoft.com/office/drawing/2014/main" id="{D25FB4F4-09B4-DAF5-9A69-2D5983A3C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E34BC-21A8-D04C-2E46-936A2FF8EFB5}"/>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263132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A9737-3B79-45B1-D398-4D80D4A94C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40F3BF-974D-018E-1AF4-0630425730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F218B-C1D9-C4FC-BDFE-1AD688B3ED95}"/>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5" name="Footer Placeholder 4">
            <a:extLst>
              <a:ext uri="{FF2B5EF4-FFF2-40B4-BE49-F238E27FC236}">
                <a16:creationId xmlns:a16="http://schemas.microsoft.com/office/drawing/2014/main" id="{F9704F8B-5A38-1B5F-010F-96FEE85D7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E82D3-21A4-D323-A3F7-3C618E0E8BA6}"/>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57841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7AE4-CE4F-CAC6-8247-E54BCBDAE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CF831-75AD-DE43-4E2B-D6F51C15C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81239-0A68-6A4B-4A33-02792E270228}"/>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5" name="Footer Placeholder 4">
            <a:extLst>
              <a:ext uri="{FF2B5EF4-FFF2-40B4-BE49-F238E27FC236}">
                <a16:creationId xmlns:a16="http://schemas.microsoft.com/office/drawing/2014/main" id="{C15E3F4F-702D-0493-36AA-D8482A444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E2EBB-4D57-C2D9-5131-C136EACBF471}"/>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354607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7EFC-3937-6BE1-E6C5-EFC2051E6E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1B9E7-8E63-4B55-C8F5-7A9EB1B57B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490964-BF49-57B1-C3B6-DEFD741FFFB8}"/>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5" name="Footer Placeholder 4">
            <a:extLst>
              <a:ext uri="{FF2B5EF4-FFF2-40B4-BE49-F238E27FC236}">
                <a16:creationId xmlns:a16="http://schemas.microsoft.com/office/drawing/2014/main" id="{01581A51-2F96-B938-667F-DDC17C124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4AE58-A1B1-C764-3344-D6F2335974D1}"/>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29456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8363-D6BA-D7F4-FF7D-FE07E63DE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DD2D7F-5AD4-325B-6494-A402C99DB7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BA4591-10C9-101B-5219-6CE34C02B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A7649-EB5F-7552-52AE-EA2BA87D3FB6}"/>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6" name="Footer Placeholder 5">
            <a:extLst>
              <a:ext uri="{FF2B5EF4-FFF2-40B4-BE49-F238E27FC236}">
                <a16:creationId xmlns:a16="http://schemas.microsoft.com/office/drawing/2014/main" id="{717E6739-5A52-5FFB-863F-9A8D4B4B4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51D62-E620-19E7-8A12-6669AB3227D9}"/>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233441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5EAD-2F33-8950-74D7-076736BE65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2696-42D9-3C61-D901-60D09418F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675CF-B7E6-8E97-A2E3-C7F6BC64A6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2472A-B34B-EA54-98A1-184EBE99C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4A0C3-6FD2-DB98-D38A-64BA8DD2E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924F7-D427-2B8F-05DA-861EF10B854F}"/>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8" name="Footer Placeholder 7">
            <a:extLst>
              <a:ext uri="{FF2B5EF4-FFF2-40B4-BE49-F238E27FC236}">
                <a16:creationId xmlns:a16="http://schemas.microsoft.com/office/drawing/2014/main" id="{5EA9AD4C-B695-07D4-AF4C-7AF6B7F500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FB4E4-96B6-9868-FD8D-A971C6057972}"/>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285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5172-5A89-FBD4-8628-E033FF558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855C9E-3932-AD47-25FA-88C21BC89E6B}"/>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4" name="Footer Placeholder 3">
            <a:extLst>
              <a:ext uri="{FF2B5EF4-FFF2-40B4-BE49-F238E27FC236}">
                <a16:creationId xmlns:a16="http://schemas.microsoft.com/office/drawing/2014/main" id="{4B750544-CA9D-E961-DD7F-054A9698F3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86778D-AECF-B0AA-5AE8-6538F0D42CDC}"/>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247303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9E1C-7C5D-2A24-2003-BA646C616A5A}"/>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3" name="Footer Placeholder 2">
            <a:extLst>
              <a:ext uri="{FF2B5EF4-FFF2-40B4-BE49-F238E27FC236}">
                <a16:creationId xmlns:a16="http://schemas.microsoft.com/office/drawing/2014/main" id="{281E12A3-FF1D-9E08-C16E-BFFB94891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DE4098-B0D1-49F3-5F27-3C3C6FC0FB05}"/>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247565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FE66-1030-BADC-BBC9-A5B094D7A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4DF3B7-ECF0-DEDC-C17E-095CB3BD6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F99B64-B9FC-84BB-29DC-89BB7956B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F30C9-EB9B-81B9-8AA6-5B23A5A0E652}"/>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6" name="Footer Placeholder 5">
            <a:extLst>
              <a:ext uri="{FF2B5EF4-FFF2-40B4-BE49-F238E27FC236}">
                <a16:creationId xmlns:a16="http://schemas.microsoft.com/office/drawing/2014/main" id="{C63D2799-966D-D19C-93F5-0CE2ED8A5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B3F5E-2207-A81D-B387-329F36387215}"/>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4571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63F7-6E30-EAEF-23EA-44FD9D3F8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FF84A2-B88D-96FC-3984-5FE64FA83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A3297-4E18-51A2-BADB-48E716987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CC142-C179-4B04-70A8-A1B1A836E2CA}"/>
              </a:ext>
            </a:extLst>
          </p:cNvPr>
          <p:cNvSpPr>
            <a:spLocks noGrp="1"/>
          </p:cNvSpPr>
          <p:nvPr>
            <p:ph type="dt" sz="half" idx="10"/>
          </p:nvPr>
        </p:nvSpPr>
        <p:spPr/>
        <p:txBody>
          <a:bodyPr/>
          <a:lstStyle/>
          <a:p>
            <a:fld id="{E0179277-91AD-4CB2-8F61-D17D4E1EC03D}" type="datetimeFigureOut">
              <a:rPr lang="en-US" smtClean="0"/>
              <a:t>10/28/2023</a:t>
            </a:fld>
            <a:endParaRPr lang="en-US"/>
          </a:p>
        </p:txBody>
      </p:sp>
      <p:sp>
        <p:nvSpPr>
          <p:cNvPr id="6" name="Footer Placeholder 5">
            <a:extLst>
              <a:ext uri="{FF2B5EF4-FFF2-40B4-BE49-F238E27FC236}">
                <a16:creationId xmlns:a16="http://schemas.microsoft.com/office/drawing/2014/main" id="{553F6430-D743-1CBD-9434-3387550DE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7C697-0EC2-F09E-521D-36AB2A405D1B}"/>
              </a:ext>
            </a:extLst>
          </p:cNvPr>
          <p:cNvSpPr>
            <a:spLocks noGrp="1"/>
          </p:cNvSpPr>
          <p:nvPr>
            <p:ph type="sldNum" sz="quarter" idx="12"/>
          </p:nvPr>
        </p:nvSpPr>
        <p:spPr/>
        <p:txBody>
          <a:bodyPr/>
          <a:lstStyle/>
          <a:p>
            <a:fld id="{3B986479-0267-41C6-AB78-14A12F5603BF}" type="slidenum">
              <a:rPr lang="en-US" smtClean="0"/>
              <a:t>‹#›</a:t>
            </a:fld>
            <a:endParaRPr lang="en-US"/>
          </a:p>
        </p:txBody>
      </p:sp>
    </p:spTree>
    <p:extLst>
      <p:ext uri="{BB962C8B-B14F-4D97-AF65-F5344CB8AC3E}">
        <p14:creationId xmlns:p14="http://schemas.microsoft.com/office/powerpoint/2010/main" val="53483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FC200-487F-522C-078C-C4358E506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DAD9F-EB45-6C75-1163-A00EF3457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B18C9-D224-BD7D-246A-D23EC8431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79277-91AD-4CB2-8F61-D17D4E1EC03D}" type="datetimeFigureOut">
              <a:rPr lang="en-US" smtClean="0"/>
              <a:t>10/28/2023</a:t>
            </a:fld>
            <a:endParaRPr lang="en-US"/>
          </a:p>
        </p:txBody>
      </p:sp>
      <p:sp>
        <p:nvSpPr>
          <p:cNvPr id="5" name="Footer Placeholder 4">
            <a:extLst>
              <a:ext uri="{FF2B5EF4-FFF2-40B4-BE49-F238E27FC236}">
                <a16:creationId xmlns:a16="http://schemas.microsoft.com/office/drawing/2014/main" id="{6E08D1FB-B0B8-9DDF-65C9-575ADE042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D5C1A-F60D-12DB-4B76-407918FC0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86479-0267-41C6-AB78-14A12F5603BF}" type="slidenum">
              <a:rPr lang="en-US" smtClean="0"/>
              <a:t>‹#›</a:t>
            </a:fld>
            <a:endParaRPr lang="en-US"/>
          </a:p>
        </p:txBody>
      </p:sp>
    </p:spTree>
    <p:extLst>
      <p:ext uri="{BB962C8B-B14F-4D97-AF65-F5344CB8AC3E}">
        <p14:creationId xmlns:p14="http://schemas.microsoft.com/office/powerpoint/2010/main" val="234726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214B2C-E3E9-41E6-5208-3AE378462CB5}"/>
              </a:ext>
            </a:extLst>
          </p:cNvPr>
          <p:cNvSpPr txBox="1"/>
          <p:nvPr/>
        </p:nvSpPr>
        <p:spPr>
          <a:xfrm>
            <a:off x="6639340" y="377688"/>
            <a:ext cx="3727174" cy="707886"/>
          </a:xfrm>
          <a:prstGeom prst="rect">
            <a:avLst/>
          </a:prstGeom>
          <a:noFill/>
        </p:spPr>
        <p:txBody>
          <a:bodyPr wrap="square" rtlCol="0">
            <a:spAutoFit/>
          </a:bodyPr>
          <a:lstStyle/>
          <a:p>
            <a:pPr algn="ctr"/>
            <a:r>
              <a:rPr lang="en-US" sz="4000" b="1" dirty="0"/>
              <a:t>Chapters 15 - 21  </a:t>
            </a:r>
          </a:p>
        </p:txBody>
      </p:sp>
    </p:spTree>
    <p:extLst>
      <p:ext uri="{BB962C8B-B14F-4D97-AF65-F5344CB8AC3E}">
        <p14:creationId xmlns:p14="http://schemas.microsoft.com/office/powerpoint/2010/main" val="280977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2D9-3959-459D-9AD3-0C8DC924AEBB}"/>
              </a:ext>
            </a:extLst>
          </p:cNvPr>
          <p:cNvSpPr>
            <a:spLocks noGrp="1"/>
          </p:cNvSpPr>
          <p:nvPr>
            <p:ph type="title"/>
          </p:nvPr>
        </p:nvSpPr>
        <p:spPr>
          <a:xfrm>
            <a:off x="2355574" y="365125"/>
            <a:ext cx="9442174" cy="1325563"/>
          </a:xfrm>
        </p:spPr>
        <p:txBody>
          <a:bodyPr/>
          <a:lstStyle/>
          <a:p>
            <a:r>
              <a:rPr lang="en-US" b="1" dirty="0"/>
              <a:t>The 2</a:t>
            </a:r>
            <a:r>
              <a:rPr lang="en-US" b="1" baseline="30000" dirty="0"/>
              <a:t>nd</a:t>
            </a:r>
            <a:r>
              <a:rPr lang="en-US" b="1" dirty="0"/>
              <a:t> Round of Speeches</a:t>
            </a:r>
          </a:p>
        </p:txBody>
      </p:sp>
      <p:sp>
        <p:nvSpPr>
          <p:cNvPr id="3" name="Content Placeholder 2">
            <a:extLst>
              <a:ext uri="{FF2B5EF4-FFF2-40B4-BE49-F238E27FC236}">
                <a16:creationId xmlns:a16="http://schemas.microsoft.com/office/drawing/2014/main" id="{0A442E05-285C-27B7-4833-0C499E6B78C7}"/>
              </a:ext>
            </a:extLst>
          </p:cNvPr>
          <p:cNvSpPr>
            <a:spLocks noGrp="1"/>
          </p:cNvSpPr>
          <p:nvPr>
            <p:ph idx="1"/>
          </p:nvPr>
        </p:nvSpPr>
        <p:spPr>
          <a:xfrm>
            <a:off x="2355574" y="1825625"/>
            <a:ext cx="9442174" cy="4667250"/>
          </a:xfrm>
        </p:spPr>
        <p:txBody>
          <a:bodyPr/>
          <a:lstStyle/>
          <a:p>
            <a:r>
              <a:rPr lang="en-US" sz="3200" dirty="0"/>
              <a:t>How does the length of speeches in the 2</a:t>
            </a:r>
            <a:r>
              <a:rPr lang="en-US" sz="3200" baseline="30000" dirty="0"/>
              <a:t>nd</a:t>
            </a:r>
            <a:r>
              <a:rPr lang="en-US" sz="3200" dirty="0"/>
              <a:t> round compare with the 1</a:t>
            </a:r>
            <a:r>
              <a:rPr lang="en-US" sz="3200" baseline="30000" dirty="0"/>
              <a:t>st</a:t>
            </a:r>
            <a:r>
              <a:rPr lang="en-US" sz="3200" dirty="0"/>
              <a:t> round? </a:t>
            </a:r>
          </a:p>
          <a:p>
            <a:r>
              <a:rPr lang="en-US" sz="3200" dirty="0"/>
              <a:t>How does the “tone” compare?</a:t>
            </a:r>
          </a:p>
          <a:p>
            <a:r>
              <a:rPr lang="en-US" sz="3200" dirty="0"/>
              <a:t>What are some possible reasons for this? </a:t>
            </a:r>
            <a:endParaRPr lang="en-US" dirty="0"/>
          </a:p>
        </p:txBody>
      </p:sp>
    </p:spTree>
    <p:extLst>
      <p:ext uri="{BB962C8B-B14F-4D97-AF65-F5344CB8AC3E}">
        <p14:creationId xmlns:p14="http://schemas.microsoft.com/office/powerpoint/2010/main" val="20651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C127-E50B-A47A-8DF1-30313BA44D05}"/>
              </a:ext>
            </a:extLst>
          </p:cNvPr>
          <p:cNvSpPr>
            <a:spLocks noGrp="1"/>
          </p:cNvSpPr>
          <p:nvPr>
            <p:ph type="title"/>
          </p:nvPr>
        </p:nvSpPr>
        <p:spPr>
          <a:xfrm>
            <a:off x="271670" y="255796"/>
            <a:ext cx="7838660" cy="698362"/>
          </a:xfrm>
        </p:spPr>
        <p:txBody>
          <a:bodyPr>
            <a:normAutofit/>
          </a:bodyPr>
          <a:lstStyle/>
          <a:p>
            <a:r>
              <a:rPr lang="en-US" b="1" dirty="0">
                <a:solidFill>
                  <a:schemeClr val="bg1"/>
                </a:solidFill>
              </a:rPr>
              <a:t>Eliphaz’s 2</a:t>
            </a:r>
            <a:r>
              <a:rPr lang="en-US" b="1" baseline="30000" dirty="0">
                <a:solidFill>
                  <a:schemeClr val="bg1"/>
                </a:solidFill>
              </a:rPr>
              <a:t>nd</a:t>
            </a:r>
            <a:r>
              <a:rPr lang="en-US" b="1" dirty="0">
                <a:solidFill>
                  <a:schemeClr val="bg1"/>
                </a:solidFill>
              </a:rPr>
              <a:t> Speech Chapter 15</a:t>
            </a:r>
          </a:p>
        </p:txBody>
      </p:sp>
      <p:sp>
        <p:nvSpPr>
          <p:cNvPr id="4" name="Content Placeholder 3">
            <a:extLst>
              <a:ext uri="{FF2B5EF4-FFF2-40B4-BE49-F238E27FC236}">
                <a16:creationId xmlns:a16="http://schemas.microsoft.com/office/drawing/2014/main" id="{9AAA8794-1CF9-C302-63E1-D49C3E9C4723}"/>
              </a:ext>
            </a:extLst>
          </p:cNvPr>
          <p:cNvSpPr>
            <a:spLocks noGrp="1"/>
          </p:cNvSpPr>
          <p:nvPr>
            <p:ph idx="1"/>
          </p:nvPr>
        </p:nvSpPr>
        <p:spPr>
          <a:xfrm>
            <a:off x="838199" y="1825625"/>
            <a:ext cx="10691191" cy="4351338"/>
          </a:xfrm>
        </p:spPr>
        <p:txBody>
          <a:bodyPr>
            <a:normAutofit/>
          </a:bodyPr>
          <a:lstStyle/>
          <a:p>
            <a:r>
              <a:rPr lang="en-US" sz="3600" dirty="0"/>
              <a:t>How does Eliphaz view everything Job has said up to this point? (v1-16)</a:t>
            </a:r>
          </a:p>
          <a:p>
            <a:r>
              <a:rPr lang="en-US" sz="3600" dirty="0"/>
              <a:t>What does Eliphaz give as the source of his wisdom and insight? (v17-19)</a:t>
            </a:r>
          </a:p>
          <a:p>
            <a:r>
              <a:rPr lang="en-US" sz="3600" dirty="0"/>
              <a:t>Is his source of wisdom trustworthy?</a:t>
            </a:r>
          </a:p>
          <a:p>
            <a:r>
              <a:rPr lang="en-US" sz="3600" dirty="0"/>
              <a:t>What is his main argument in verses 17-35?</a:t>
            </a:r>
          </a:p>
          <a:p>
            <a:r>
              <a:rPr lang="en-US" sz="3600" dirty="0"/>
              <a:t>Discuss application for us today.  </a:t>
            </a:r>
          </a:p>
        </p:txBody>
      </p:sp>
    </p:spTree>
    <p:extLst>
      <p:ext uri="{BB962C8B-B14F-4D97-AF65-F5344CB8AC3E}">
        <p14:creationId xmlns:p14="http://schemas.microsoft.com/office/powerpoint/2010/main" val="42147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2D9-3959-459D-9AD3-0C8DC924AEBB}"/>
              </a:ext>
            </a:extLst>
          </p:cNvPr>
          <p:cNvSpPr>
            <a:spLocks noGrp="1"/>
          </p:cNvSpPr>
          <p:nvPr>
            <p:ph type="title"/>
          </p:nvPr>
        </p:nvSpPr>
        <p:spPr>
          <a:xfrm>
            <a:off x="2355574" y="365125"/>
            <a:ext cx="9442174" cy="1325563"/>
          </a:xfrm>
        </p:spPr>
        <p:txBody>
          <a:bodyPr/>
          <a:lstStyle/>
          <a:p>
            <a:r>
              <a:rPr lang="en-US" b="1" dirty="0"/>
              <a:t>Job’s Response 16-17</a:t>
            </a:r>
          </a:p>
        </p:txBody>
      </p:sp>
      <p:sp>
        <p:nvSpPr>
          <p:cNvPr id="3" name="Content Placeholder 2">
            <a:extLst>
              <a:ext uri="{FF2B5EF4-FFF2-40B4-BE49-F238E27FC236}">
                <a16:creationId xmlns:a16="http://schemas.microsoft.com/office/drawing/2014/main" id="{0A442E05-285C-27B7-4833-0C499E6B78C7}"/>
              </a:ext>
            </a:extLst>
          </p:cNvPr>
          <p:cNvSpPr>
            <a:spLocks noGrp="1"/>
          </p:cNvSpPr>
          <p:nvPr>
            <p:ph idx="1"/>
          </p:nvPr>
        </p:nvSpPr>
        <p:spPr>
          <a:xfrm>
            <a:off x="2355574" y="1825625"/>
            <a:ext cx="9442174" cy="4667250"/>
          </a:xfrm>
        </p:spPr>
        <p:txBody>
          <a:bodyPr/>
          <a:lstStyle/>
          <a:p>
            <a:r>
              <a:rPr lang="en-US" sz="3200" dirty="0"/>
              <a:t>How does Job describe the “help” and “comfort” of his friends. </a:t>
            </a:r>
          </a:p>
          <a:p>
            <a:r>
              <a:rPr lang="en-US" sz="3200" dirty="0"/>
              <a:t>Job’s words in chapter 16 have similarities to Psalms 22,23, and 69.</a:t>
            </a:r>
          </a:p>
          <a:p>
            <a:r>
              <a:rPr lang="en-US" sz="3200" dirty="0"/>
              <a:t>What seems to be missing in Job’s life as described in chapter 17? Can you relate? Have you ever felt this way? What is the best way to dal with these feelings? </a:t>
            </a:r>
          </a:p>
        </p:txBody>
      </p:sp>
    </p:spTree>
    <p:extLst>
      <p:ext uri="{BB962C8B-B14F-4D97-AF65-F5344CB8AC3E}">
        <p14:creationId xmlns:p14="http://schemas.microsoft.com/office/powerpoint/2010/main" val="3225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859B73-0583-313A-89E6-F3D5CE47FD42}"/>
              </a:ext>
            </a:extLst>
          </p:cNvPr>
          <p:cNvSpPr>
            <a:spLocks noGrp="1"/>
          </p:cNvSpPr>
          <p:nvPr>
            <p:ph type="title"/>
          </p:nvPr>
        </p:nvSpPr>
        <p:spPr>
          <a:xfrm>
            <a:off x="506899" y="365125"/>
            <a:ext cx="9442174" cy="1325563"/>
          </a:xfrm>
        </p:spPr>
        <p:txBody>
          <a:bodyPr/>
          <a:lstStyle/>
          <a:p>
            <a:r>
              <a:rPr lang="en-US" b="1" dirty="0"/>
              <a:t>Bildad’s 2</a:t>
            </a:r>
            <a:r>
              <a:rPr lang="en-US" b="1" baseline="30000" dirty="0"/>
              <a:t>nd</a:t>
            </a:r>
            <a:r>
              <a:rPr lang="en-US" b="1" dirty="0"/>
              <a:t> Speech Chapter 18</a:t>
            </a:r>
          </a:p>
        </p:txBody>
      </p:sp>
      <p:sp>
        <p:nvSpPr>
          <p:cNvPr id="5" name="Content Placeholder 2">
            <a:extLst>
              <a:ext uri="{FF2B5EF4-FFF2-40B4-BE49-F238E27FC236}">
                <a16:creationId xmlns:a16="http://schemas.microsoft.com/office/drawing/2014/main" id="{70E6151B-4F0D-F646-6A84-93123D7075FB}"/>
              </a:ext>
            </a:extLst>
          </p:cNvPr>
          <p:cNvSpPr>
            <a:spLocks noGrp="1"/>
          </p:cNvSpPr>
          <p:nvPr>
            <p:ph idx="1"/>
          </p:nvPr>
        </p:nvSpPr>
        <p:spPr>
          <a:xfrm>
            <a:off x="506899" y="1825625"/>
            <a:ext cx="9442174" cy="4667250"/>
          </a:xfrm>
        </p:spPr>
        <p:txBody>
          <a:bodyPr>
            <a:normAutofit/>
          </a:bodyPr>
          <a:lstStyle/>
          <a:p>
            <a:r>
              <a:rPr lang="en-US" sz="3600" dirty="0"/>
              <a:t>What is particularly hurtful about Bildad’s second speech? </a:t>
            </a:r>
          </a:p>
          <a:p>
            <a:r>
              <a:rPr lang="en-US" sz="3600" dirty="0"/>
              <a:t>How can we fall into the same trap?</a:t>
            </a:r>
          </a:p>
          <a:p>
            <a:r>
              <a:rPr lang="en-US" sz="3600" dirty="0"/>
              <a:t>What can we do to be better comforters?  </a:t>
            </a:r>
          </a:p>
          <a:p>
            <a:pPr marL="0" indent="0">
              <a:buNone/>
            </a:pPr>
            <a:endParaRPr lang="en-US" sz="3600" dirty="0"/>
          </a:p>
        </p:txBody>
      </p:sp>
    </p:spTree>
    <p:extLst>
      <p:ext uri="{BB962C8B-B14F-4D97-AF65-F5344CB8AC3E}">
        <p14:creationId xmlns:p14="http://schemas.microsoft.com/office/powerpoint/2010/main" val="12172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C127-E50B-A47A-8DF1-30313BA44D05}"/>
              </a:ext>
            </a:extLst>
          </p:cNvPr>
          <p:cNvSpPr>
            <a:spLocks noGrp="1"/>
          </p:cNvSpPr>
          <p:nvPr>
            <p:ph type="title"/>
          </p:nvPr>
        </p:nvSpPr>
        <p:spPr>
          <a:xfrm>
            <a:off x="271669" y="255796"/>
            <a:ext cx="8613913" cy="698362"/>
          </a:xfrm>
        </p:spPr>
        <p:txBody>
          <a:bodyPr>
            <a:normAutofit/>
          </a:bodyPr>
          <a:lstStyle/>
          <a:p>
            <a:r>
              <a:rPr lang="en-US" b="1" dirty="0">
                <a:solidFill>
                  <a:schemeClr val="bg1"/>
                </a:solidFill>
              </a:rPr>
              <a:t>Job’s Response Chapter 19 </a:t>
            </a:r>
          </a:p>
        </p:txBody>
      </p:sp>
      <p:sp>
        <p:nvSpPr>
          <p:cNvPr id="4" name="Content Placeholder 3">
            <a:extLst>
              <a:ext uri="{FF2B5EF4-FFF2-40B4-BE49-F238E27FC236}">
                <a16:creationId xmlns:a16="http://schemas.microsoft.com/office/drawing/2014/main" id="{9AAA8794-1CF9-C302-63E1-D49C3E9C4723}"/>
              </a:ext>
            </a:extLst>
          </p:cNvPr>
          <p:cNvSpPr>
            <a:spLocks noGrp="1"/>
          </p:cNvSpPr>
          <p:nvPr>
            <p:ph idx="1"/>
          </p:nvPr>
        </p:nvSpPr>
        <p:spPr>
          <a:xfrm>
            <a:off x="838199" y="1825625"/>
            <a:ext cx="10909853" cy="4351338"/>
          </a:xfrm>
        </p:spPr>
        <p:txBody>
          <a:bodyPr>
            <a:normAutofit/>
          </a:bodyPr>
          <a:lstStyle/>
          <a:p>
            <a:r>
              <a:rPr lang="en-US" sz="3600" dirty="0"/>
              <a:t>What is Job’s response to Bildad?</a:t>
            </a:r>
          </a:p>
          <a:p>
            <a:r>
              <a:rPr lang="en-US" sz="3600" dirty="0"/>
              <a:t>Who does Job blame for the way he is feeling? Is this fair? Discuss.</a:t>
            </a:r>
          </a:p>
          <a:p>
            <a:r>
              <a:rPr lang="en-US" sz="3600" dirty="0"/>
              <a:t>Has Job fallen from the faith or is there another answer?</a:t>
            </a:r>
          </a:p>
          <a:p>
            <a:r>
              <a:rPr lang="en-US" sz="3600" dirty="0"/>
              <a:t>What does Job “know” in verses 23-29?</a:t>
            </a:r>
          </a:p>
          <a:p>
            <a:r>
              <a:rPr lang="en-US" sz="3600" dirty="0"/>
              <a:t>What does he warn his friends of?   </a:t>
            </a:r>
          </a:p>
        </p:txBody>
      </p:sp>
    </p:spTree>
    <p:extLst>
      <p:ext uri="{BB962C8B-B14F-4D97-AF65-F5344CB8AC3E}">
        <p14:creationId xmlns:p14="http://schemas.microsoft.com/office/powerpoint/2010/main" val="35853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2D9-3959-459D-9AD3-0C8DC924AEBB}"/>
              </a:ext>
            </a:extLst>
          </p:cNvPr>
          <p:cNvSpPr>
            <a:spLocks noGrp="1"/>
          </p:cNvSpPr>
          <p:nvPr>
            <p:ph type="title"/>
          </p:nvPr>
        </p:nvSpPr>
        <p:spPr>
          <a:xfrm>
            <a:off x="2355574" y="365125"/>
            <a:ext cx="9442174" cy="1325563"/>
          </a:xfrm>
        </p:spPr>
        <p:txBody>
          <a:bodyPr/>
          <a:lstStyle/>
          <a:p>
            <a:r>
              <a:rPr lang="en-US" b="1" dirty="0"/>
              <a:t>Zophar’s 2</a:t>
            </a:r>
            <a:r>
              <a:rPr lang="en-US" b="1" baseline="30000" dirty="0"/>
              <a:t>nd</a:t>
            </a:r>
            <a:r>
              <a:rPr lang="en-US" b="1" dirty="0"/>
              <a:t> Speech Chapter 20</a:t>
            </a:r>
          </a:p>
        </p:txBody>
      </p:sp>
      <p:sp>
        <p:nvSpPr>
          <p:cNvPr id="3" name="Content Placeholder 2">
            <a:extLst>
              <a:ext uri="{FF2B5EF4-FFF2-40B4-BE49-F238E27FC236}">
                <a16:creationId xmlns:a16="http://schemas.microsoft.com/office/drawing/2014/main" id="{0A442E05-285C-27B7-4833-0C499E6B78C7}"/>
              </a:ext>
            </a:extLst>
          </p:cNvPr>
          <p:cNvSpPr>
            <a:spLocks noGrp="1"/>
          </p:cNvSpPr>
          <p:nvPr>
            <p:ph idx="1"/>
          </p:nvPr>
        </p:nvSpPr>
        <p:spPr>
          <a:xfrm>
            <a:off x="2170044" y="1825625"/>
            <a:ext cx="9743660" cy="4667250"/>
          </a:xfrm>
        </p:spPr>
        <p:txBody>
          <a:bodyPr/>
          <a:lstStyle/>
          <a:p>
            <a:r>
              <a:rPr lang="en-US" sz="3400" dirty="0"/>
              <a:t>What reason does Zophar give for speaking up again? Was this wise? (v1-3)</a:t>
            </a:r>
          </a:p>
          <a:p>
            <a:pPr marL="0" indent="0">
              <a:buNone/>
            </a:pPr>
            <a:endParaRPr lang="en-US" sz="3400" dirty="0"/>
          </a:p>
          <a:p>
            <a:r>
              <a:rPr lang="en-US" sz="3400" dirty="0"/>
              <a:t>What does he say about the life of the wicked? Are his observations correct? (v4-29)  </a:t>
            </a:r>
          </a:p>
          <a:p>
            <a:pPr marL="0" indent="0">
              <a:buNone/>
            </a:pPr>
            <a:endParaRPr lang="en-US" sz="3400" dirty="0"/>
          </a:p>
          <a:p>
            <a:endParaRPr lang="en-US" sz="3400" dirty="0"/>
          </a:p>
          <a:p>
            <a:pPr marL="0" indent="0">
              <a:buNone/>
            </a:pPr>
            <a:endParaRPr lang="en-US" sz="3200" dirty="0"/>
          </a:p>
        </p:txBody>
      </p:sp>
    </p:spTree>
    <p:extLst>
      <p:ext uri="{BB962C8B-B14F-4D97-AF65-F5344CB8AC3E}">
        <p14:creationId xmlns:p14="http://schemas.microsoft.com/office/powerpoint/2010/main" val="311347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859B73-0583-313A-89E6-F3D5CE47FD42}"/>
              </a:ext>
            </a:extLst>
          </p:cNvPr>
          <p:cNvSpPr>
            <a:spLocks noGrp="1"/>
          </p:cNvSpPr>
          <p:nvPr>
            <p:ph type="title"/>
          </p:nvPr>
        </p:nvSpPr>
        <p:spPr>
          <a:xfrm>
            <a:off x="506899" y="365125"/>
            <a:ext cx="9442174" cy="1325563"/>
          </a:xfrm>
        </p:spPr>
        <p:txBody>
          <a:bodyPr/>
          <a:lstStyle/>
          <a:p>
            <a:r>
              <a:rPr lang="en-US" b="1" dirty="0"/>
              <a:t>Job’s Response Chapter 21 </a:t>
            </a:r>
          </a:p>
        </p:txBody>
      </p:sp>
      <p:sp>
        <p:nvSpPr>
          <p:cNvPr id="5" name="Content Placeholder 2">
            <a:extLst>
              <a:ext uri="{FF2B5EF4-FFF2-40B4-BE49-F238E27FC236}">
                <a16:creationId xmlns:a16="http://schemas.microsoft.com/office/drawing/2014/main" id="{70E6151B-4F0D-F646-6A84-93123D7075FB}"/>
              </a:ext>
            </a:extLst>
          </p:cNvPr>
          <p:cNvSpPr>
            <a:spLocks noGrp="1"/>
          </p:cNvSpPr>
          <p:nvPr>
            <p:ph idx="1"/>
          </p:nvPr>
        </p:nvSpPr>
        <p:spPr>
          <a:xfrm>
            <a:off x="506898" y="1825625"/>
            <a:ext cx="9578005" cy="4667250"/>
          </a:xfrm>
        </p:spPr>
        <p:txBody>
          <a:bodyPr>
            <a:normAutofit/>
          </a:bodyPr>
          <a:lstStyle/>
          <a:p>
            <a:r>
              <a:rPr lang="en-US" sz="3500" dirty="0"/>
              <a:t>What does Job argue is actually true about the wicked on this earth? Do they really get destroyed by God or do they prosper? </a:t>
            </a:r>
          </a:p>
          <a:p>
            <a:r>
              <a:rPr lang="en-US" sz="3500" dirty="0"/>
              <a:t>What does Job accuse his “friends” of doing in their arguments? (v27-34)</a:t>
            </a:r>
            <a:endParaRPr lang="en-US" sz="3200" dirty="0"/>
          </a:p>
          <a:p>
            <a:endParaRPr lang="en-US" sz="3200" dirty="0"/>
          </a:p>
        </p:txBody>
      </p:sp>
    </p:spTree>
    <p:extLst>
      <p:ext uri="{BB962C8B-B14F-4D97-AF65-F5344CB8AC3E}">
        <p14:creationId xmlns:p14="http://schemas.microsoft.com/office/powerpoint/2010/main" val="268542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354</Words>
  <Application>Microsoft Office PowerPoint</Application>
  <PresentationFormat>Widescreen</PresentationFormat>
  <Paragraphs>40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The 2nd Round of Speeches</vt:lpstr>
      <vt:lpstr>Eliphaz’s 2nd Speech Chapter 15</vt:lpstr>
      <vt:lpstr>Job’s Response 16-17</vt:lpstr>
      <vt:lpstr>Bildad’s 2nd Speech Chapter 18</vt:lpstr>
      <vt:lpstr>Job’s Response Chapter 19 </vt:lpstr>
      <vt:lpstr>Zophar’s 2nd Speech Chapter 20</vt:lpstr>
      <vt:lpstr>Job’s Response Chapter 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&amp; CARRIE HAFER</dc:creator>
  <cp:lastModifiedBy>Scott Hafer</cp:lastModifiedBy>
  <cp:revision>10</cp:revision>
  <cp:lastPrinted>2023-10-22T00:38:26Z</cp:lastPrinted>
  <dcterms:created xsi:type="dcterms:W3CDTF">2023-09-28T16:14:54Z</dcterms:created>
  <dcterms:modified xsi:type="dcterms:W3CDTF">2023-10-28T16:56:31Z</dcterms:modified>
</cp:coreProperties>
</file>